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67" r:id="rId16"/>
  </p:sldIdLst>
  <p:sldSz cx="9144000" cy="6858000" type="screen4x3"/>
  <p:notesSz cx="6858000" cy="9144000"/>
  <p:embeddedFontLst>
    <p:embeddedFont>
      <p:font typeface="Sassoon Infant Rg" panose="02000503030000020003" pitchFamily="50" charset="0"/>
      <p:regular r:id="rId19"/>
      <p:bold r:id="rId20"/>
    </p:embeddedFont>
    <p:embeddedFont>
      <p:font typeface="Garabatos" panose="02000503000000020003" pitchFamily="2" charset="0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E5A"/>
    <a:srgbClr val="18A0DB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876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07/09/2017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Garabatos" panose="02000503000000020003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Garabatos" panose="02000503000000020003" pitchFamily="2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Garabatos" panose="0200050300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Garabatos" panose="02000503000000020003" pitchFamily="2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Garabatos" panose="02000503000000020003" pitchFamily="2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Garabatos" panose="02000503000000020003" pitchFamily="2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Garabatos" panose="02000503000000020003" pitchFamily="2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Garabatos" panose="02000503000000020003" pitchFamily="2" charset="0"/>
              </a:defRPr>
            </a:lvl1pPr>
            <a:lvl2pPr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Garabatos" panose="02000503000000020003" pitchFamily="2" charset="0"/>
              </a:rPr>
              <a:t>Statement 1 Lorem ipsum </a:t>
            </a:r>
            <a:r>
              <a:rPr lang="en-GB" dirty="0" err="1">
                <a:latin typeface="Garabatos" panose="02000503000000020003" pitchFamily="2" charset="0"/>
              </a:rPr>
              <a:t>dolor</a:t>
            </a:r>
            <a:r>
              <a:rPr lang="en-GB" dirty="0">
                <a:latin typeface="Garabatos" panose="02000503000000020003" pitchFamily="2" charset="0"/>
              </a:rPr>
              <a:t> sit </a:t>
            </a:r>
            <a:r>
              <a:rPr lang="en-GB" dirty="0" err="1">
                <a:latin typeface="Garabatos" panose="02000503000000020003" pitchFamily="2" charset="0"/>
              </a:rPr>
              <a:t>amet</a:t>
            </a:r>
            <a:r>
              <a:rPr lang="en-GB" dirty="0">
                <a:latin typeface="Garabatos" panose="02000503000000020003" pitchFamily="2" charset="0"/>
              </a:rPr>
              <a:t>, </a:t>
            </a:r>
            <a:r>
              <a:rPr lang="en-GB" dirty="0" err="1">
                <a:latin typeface="Garabatos" panose="02000503000000020003" pitchFamily="2" charset="0"/>
              </a:rPr>
              <a:t>consectetur</a:t>
            </a:r>
            <a:r>
              <a:rPr lang="en-GB" dirty="0">
                <a:latin typeface="Garabatos" panose="02000503000000020003" pitchFamily="2" charset="0"/>
              </a:rPr>
              <a:t> </a:t>
            </a:r>
            <a:r>
              <a:rPr lang="en-GB" dirty="0" err="1">
                <a:latin typeface="Garabatos" panose="02000503000000020003" pitchFamily="2" charset="0"/>
              </a:rPr>
              <a:t>adipiscing</a:t>
            </a:r>
            <a:r>
              <a:rPr lang="en-GB" dirty="0">
                <a:latin typeface="Garabatos" panose="02000503000000020003" pitchFamily="2" charset="0"/>
              </a:rPr>
              <a:t> </a:t>
            </a:r>
            <a:r>
              <a:rPr lang="en-GB" dirty="0" err="1">
                <a:latin typeface="Garabatos" panose="02000503000000020003" pitchFamily="2" charset="0"/>
              </a:rPr>
              <a:t>elit</a:t>
            </a:r>
            <a:r>
              <a:rPr lang="en-GB" dirty="0">
                <a:latin typeface="Garabatos" panose="02000503000000020003" pitchFamily="2" charset="0"/>
              </a:rPr>
              <a:t>.</a:t>
            </a:r>
          </a:p>
          <a:p>
            <a:r>
              <a:rPr lang="en-GB" dirty="0">
                <a:latin typeface="Garabatos" panose="02000503000000020003" pitchFamily="2" charset="0"/>
              </a:rPr>
              <a:t>Statement 2</a:t>
            </a:r>
          </a:p>
          <a:p>
            <a:pPr lvl="1"/>
            <a:r>
              <a:rPr lang="en-GB" dirty="0">
                <a:latin typeface="Garabatos" panose="02000503000000020003" pitchFamily="2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Garabatos" panose="0200050300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Garabatos" panose="02000503000000020003" pitchFamily="2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Garabatos" panose="02000503000000020003" pitchFamily="2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Garabatos" panose="02000503000000020003" pitchFamily="2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Garabatos" panose="02000503000000020003" pitchFamily="2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Garabatos" panose="02000503000000020003" pitchFamily="2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6.png"/><Relationship Id="rId4" Type="http://schemas.openxmlformats.org/officeDocument/2006/relationships/image" Target="../media/image14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6.png"/><Relationship Id="rId4" Type="http://schemas.openxmlformats.org/officeDocument/2006/relationships/image" Target="../media/image15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6.png"/><Relationship Id="rId4" Type="http://schemas.openxmlformats.org/officeDocument/2006/relationships/image" Target="../media/image16.tif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13.wav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13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6.png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6.png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6.png"/><Relationship Id="rId4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6.png"/><Relationship Id="rId4" Type="http://schemas.openxmlformats.org/officeDocument/2006/relationships/image" Target="../media/image10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6.png"/><Relationship Id="rId4" Type="http://schemas.openxmlformats.org/officeDocument/2006/relationships/image" Target="../media/image11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6.png"/><Relationship Id="rId4" Type="http://schemas.openxmlformats.org/officeDocument/2006/relationships/image" Target="../media/image12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6.png"/><Relationship Id="rId4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Basement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807" y="1356985"/>
            <a:ext cx="3672386" cy="4735840"/>
          </a:xfrm>
          <a:prstGeom prst="rect">
            <a:avLst/>
          </a:prstGeom>
        </p:spPr>
      </p:pic>
      <p:pic>
        <p:nvPicPr>
          <p:cNvPr id="2" name="Basement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750" y="549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6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Attic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" t="1423" r="1131" b="1696"/>
          <a:stretch/>
        </p:blipFill>
        <p:spPr>
          <a:xfrm>
            <a:off x="1170704" y="1359016"/>
            <a:ext cx="6802592" cy="4733809"/>
          </a:xfrm>
          <a:prstGeom prst="rect">
            <a:avLst/>
          </a:prstGeom>
        </p:spPr>
      </p:pic>
      <p:pic>
        <p:nvPicPr>
          <p:cNvPr id="2" name="Attic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750" y="549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3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Laundry Room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6" t="14384"/>
          <a:stretch/>
        </p:blipFill>
        <p:spPr>
          <a:xfrm>
            <a:off x="1716061" y="1284955"/>
            <a:ext cx="5702347" cy="4807870"/>
          </a:xfrm>
          <a:prstGeom prst="rect">
            <a:avLst/>
          </a:prstGeom>
        </p:spPr>
      </p:pic>
      <p:pic>
        <p:nvPicPr>
          <p:cNvPr id="2" name="Laundry Room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750" y="549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2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Now It’s Your Turn!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0" y="1473201"/>
            <a:ext cx="7632700" cy="942828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000" dirty="0" err="1">
                <a:latin typeface="Garabatos" panose="02000503000000020003" pitchFamily="2" charset="0"/>
              </a:rPr>
              <a:t>My</a:t>
            </a:r>
            <a:r>
              <a:rPr lang="es-ES" sz="3000" dirty="0">
                <a:latin typeface="Garabatos" panose="02000503000000020003" pitchFamily="2" charset="0"/>
              </a:rPr>
              <a:t> </a:t>
            </a:r>
            <a:r>
              <a:rPr lang="es-ES" sz="3000" dirty="0" err="1">
                <a:latin typeface="Garabatos" panose="02000503000000020003" pitchFamily="2" charset="0"/>
              </a:rPr>
              <a:t>house</a:t>
            </a:r>
            <a:r>
              <a:rPr lang="es-ES" sz="3000" dirty="0">
                <a:latin typeface="Garabatos" panose="02000503000000020003" pitchFamily="2" charset="0"/>
              </a:rPr>
              <a:t> has…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750885" y="2938921"/>
            <a:ext cx="7632700" cy="942828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000" dirty="0">
                <a:latin typeface="Garabatos" panose="02000503000000020003" pitchFamily="2" charset="0"/>
              </a:rPr>
              <a:t>I </a:t>
            </a:r>
            <a:r>
              <a:rPr lang="es-ES" sz="3000" dirty="0" err="1">
                <a:latin typeface="Garabatos" panose="02000503000000020003" pitchFamily="2" charset="0"/>
              </a:rPr>
              <a:t>like</a:t>
            </a:r>
            <a:r>
              <a:rPr lang="es-ES" sz="3000" dirty="0">
                <a:latin typeface="Garabatos" panose="02000503000000020003" pitchFamily="2" charset="0"/>
              </a:rPr>
              <a:t> </a:t>
            </a:r>
            <a:r>
              <a:rPr lang="es-ES" sz="3000" dirty="0" err="1">
                <a:latin typeface="Garabatos" panose="02000503000000020003" pitchFamily="2" charset="0"/>
              </a:rPr>
              <a:t>my</a:t>
            </a:r>
            <a:r>
              <a:rPr lang="es-ES" sz="3000" dirty="0">
                <a:latin typeface="Garabatos" panose="02000503000000020003" pitchFamily="2" charset="0"/>
              </a:rPr>
              <a:t>…</a:t>
            </a:r>
          </a:p>
        </p:txBody>
      </p:sp>
      <p:pic>
        <p:nvPicPr>
          <p:cNvPr id="3" name="My house has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9750" y="510354"/>
            <a:ext cx="609600" cy="609600"/>
          </a:xfrm>
          <a:prstGeom prst="rect">
            <a:avLst/>
          </a:prstGeom>
        </p:spPr>
      </p:pic>
      <p:pic>
        <p:nvPicPr>
          <p:cNvPr id="4" name="I like my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9750" y="5103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5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Now It’s Your Turn!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0" y="1473201"/>
            <a:ext cx="7632700" cy="942828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000" dirty="0" err="1">
                <a:latin typeface="Garabatos" panose="02000503000000020003" pitchFamily="2" charset="0"/>
              </a:rPr>
              <a:t>My</a:t>
            </a:r>
            <a:r>
              <a:rPr lang="es-ES" sz="3000" dirty="0">
                <a:latin typeface="Garabatos" panose="02000503000000020003" pitchFamily="2" charset="0"/>
              </a:rPr>
              <a:t> </a:t>
            </a:r>
            <a:r>
              <a:rPr lang="es-ES" sz="3000" dirty="0" err="1">
                <a:latin typeface="Garabatos" panose="02000503000000020003" pitchFamily="2" charset="0"/>
              </a:rPr>
              <a:t>house</a:t>
            </a:r>
            <a:r>
              <a:rPr lang="es-ES" sz="3000" dirty="0">
                <a:latin typeface="Garabatos" panose="02000503000000020003" pitchFamily="2" charset="0"/>
              </a:rPr>
              <a:t> has…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755650" y="2938921"/>
            <a:ext cx="7632700" cy="942828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000" dirty="0">
                <a:latin typeface="Garabatos" panose="02000503000000020003" pitchFamily="2" charset="0"/>
              </a:rPr>
              <a:t>I </a:t>
            </a:r>
            <a:r>
              <a:rPr lang="es-ES" sz="3000" dirty="0" err="1">
                <a:latin typeface="Garabatos" panose="02000503000000020003" pitchFamily="2" charset="0"/>
              </a:rPr>
              <a:t>like</a:t>
            </a:r>
            <a:r>
              <a:rPr lang="es-ES" sz="3000" dirty="0">
                <a:latin typeface="Garabatos" panose="02000503000000020003" pitchFamily="2" charset="0"/>
              </a:rPr>
              <a:t> </a:t>
            </a:r>
            <a:r>
              <a:rPr lang="es-ES" sz="3000" dirty="0" err="1">
                <a:latin typeface="Garabatos" panose="02000503000000020003" pitchFamily="2" charset="0"/>
              </a:rPr>
              <a:t>my</a:t>
            </a:r>
            <a:r>
              <a:rPr lang="es-ES" sz="3000" dirty="0">
                <a:latin typeface="Garabatos" panose="02000503000000020003" pitchFamily="2" charset="0"/>
              </a:rPr>
              <a:t>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737" y="2271786"/>
            <a:ext cx="4714613" cy="299289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889229"/>
              </p:ext>
            </p:extLst>
          </p:nvPr>
        </p:nvGraphicFramePr>
        <p:xfrm>
          <a:off x="539750" y="4545211"/>
          <a:ext cx="8064498" cy="174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083">
                  <a:extLst>
                    <a:ext uri="{9D8B030D-6E8A-4147-A177-3AD203B41FA5}">
                      <a16:colId xmlns:a16="http://schemas.microsoft.com/office/drawing/2014/main" val="2149693313"/>
                    </a:ext>
                  </a:extLst>
                </a:gridCol>
                <a:gridCol w="1211705">
                  <a:extLst>
                    <a:ext uri="{9D8B030D-6E8A-4147-A177-3AD203B41FA5}">
                      <a16:colId xmlns:a16="http://schemas.microsoft.com/office/drawing/2014/main" val="2909042197"/>
                    </a:ext>
                  </a:extLst>
                </a:gridCol>
                <a:gridCol w="1476461">
                  <a:extLst>
                    <a:ext uri="{9D8B030D-6E8A-4147-A177-3AD203B41FA5}">
                      <a16:colId xmlns:a16="http://schemas.microsoft.com/office/drawing/2014/main" val="1938627229"/>
                    </a:ext>
                  </a:extLst>
                </a:gridCol>
                <a:gridCol w="1216405">
                  <a:extLst>
                    <a:ext uri="{9D8B030D-6E8A-4147-A177-3AD203B41FA5}">
                      <a16:colId xmlns:a16="http://schemas.microsoft.com/office/drawing/2014/main" val="1806836593"/>
                    </a:ext>
                  </a:extLst>
                </a:gridCol>
                <a:gridCol w="1471761">
                  <a:extLst>
                    <a:ext uri="{9D8B030D-6E8A-4147-A177-3AD203B41FA5}">
                      <a16:colId xmlns:a16="http://schemas.microsoft.com/office/drawing/2014/main" val="3228883371"/>
                    </a:ext>
                  </a:extLst>
                </a:gridCol>
                <a:gridCol w="1344083">
                  <a:extLst>
                    <a:ext uri="{9D8B030D-6E8A-4147-A177-3AD203B41FA5}">
                      <a16:colId xmlns:a16="http://schemas.microsoft.com/office/drawing/2014/main" val="3737354987"/>
                    </a:ext>
                  </a:extLst>
                </a:gridCol>
              </a:tblGrid>
              <a:tr h="8545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100" b="0" dirty="0">
                          <a:solidFill>
                            <a:sysClr val="windowText" lastClr="000000"/>
                          </a:solidFill>
                          <a:latin typeface="Garabatos" panose="02000503000000020003" pitchFamily="2" charset="0"/>
                        </a:rPr>
                        <a:t>1, 2, 3…</a:t>
                      </a:r>
                    </a:p>
                  </a:txBody>
                  <a:tcPr marT="41564" marB="41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100" b="0" dirty="0">
                          <a:solidFill>
                            <a:sysClr val="windowText" lastClr="000000"/>
                          </a:solidFill>
                          <a:latin typeface="Garabatos" panose="02000503000000020003" pitchFamily="2" charset="0"/>
                        </a:rPr>
                        <a:t>(a) </a:t>
                      </a:r>
                      <a:r>
                        <a:rPr lang="es-ES" sz="1100" b="0" dirty="0" err="1">
                          <a:solidFill>
                            <a:sysClr val="windowText" lastClr="000000"/>
                          </a:solidFill>
                          <a:latin typeface="Garabatos" panose="02000503000000020003" pitchFamily="2" charset="0"/>
                        </a:rPr>
                        <a:t>dining</a:t>
                      </a:r>
                      <a:r>
                        <a:rPr lang="es-ES" sz="1100" b="0" dirty="0">
                          <a:solidFill>
                            <a:sysClr val="windowText" lastClr="000000"/>
                          </a:solidFill>
                          <a:latin typeface="Garabatos" panose="02000503000000020003" pitchFamily="2" charset="0"/>
                        </a:rPr>
                        <a:t> </a:t>
                      </a:r>
                      <a:r>
                        <a:rPr lang="es-ES" sz="1100" b="0" dirty="0" err="1">
                          <a:solidFill>
                            <a:sysClr val="windowText" lastClr="000000"/>
                          </a:solidFill>
                          <a:latin typeface="Garabatos" panose="02000503000000020003" pitchFamily="2" charset="0"/>
                        </a:rPr>
                        <a:t>room</a:t>
                      </a:r>
                      <a:endParaRPr lang="es-ES" sz="1100" b="0" dirty="0">
                        <a:solidFill>
                          <a:sysClr val="windowText" lastClr="000000"/>
                        </a:solidFill>
                        <a:latin typeface="Garabatos" panose="02000503000000020003" pitchFamily="2" charset="0"/>
                      </a:endParaRPr>
                    </a:p>
                  </a:txBody>
                  <a:tcPr marT="41564" marB="41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50000"/>
                        </a:lnSpc>
                        <a:buAutoNum type="alphaLcParenBoth"/>
                      </a:pPr>
                      <a:r>
                        <a:rPr lang="es-ES" sz="1100" b="0" dirty="0">
                          <a:solidFill>
                            <a:sysClr val="windowText" lastClr="000000"/>
                          </a:solidFill>
                          <a:latin typeface="Garabatos" panose="02000503000000020003" pitchFamily="2" charset="0"/>
                        </a:rPr>
                        <a:t> </a:t>
                      </a:r>
                      <a:r>
                        <a:rPr lang="es-ES" sz="1100" b="0" dirty="0" err="1">
                          <a:solidFill>
                            <a:sysClr val="windowText" lastClr="000000"/>
                          </a:solidFill>
                          <a:latin typeface="Garabatos" panose="02000503000000020003" pitchFamily="2" charset="0"/>
                        </a:rPr>
                        <a:t>bathroom</a:t>
                      </a:r>
                      <a:r>
                        <a:rPr lang="es-ES" sz="1100" b="0" dirty="0">
                          <a:solidFill>
                            <a:sysClr val="windowText" lastClr="000000"/>
                          </a:solidFill>
                          <a:latin typeface="Garabatos" panose="02000503000000020003" pitchFamily="2" charset="0"/>
                        </a:rPr>
                        <a:t>(s)</a:t>
                      </a:r>
                    </a:p>
                  </a:txBody>
                  <a:tcPr marT="41564" marB="41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100" b="0" dirty="0">
                          <a:solidFill>
                            <a:sysClr val="windowText" lastClr="000000"/>
                          </a:solidFill>
                          <a:latin typeface="Garabatos" panose="02000503000000020003" pitchFamily="2" charset="0"/>
                        </a:rPr>
                        <a:t>(</a:t>
                      </a:r>
                      <a:r>
                        <a:rPr lang="es-ES" sz="1100" b="0" dirty="0" err="1">
                          <a:solidFill>
                            <a:sysClr val="windowText" lastClr="000000"/>
                          </a:solidFill>
                          <a:latin typeface="Garabatos" panose="02000503000000020003" pitchFamily="2" charset="0"/>
                        </a:rPr>
                        <a:t>an</a:t>
                      </a:r>
                      <a:r>
                        <a:rPr lang="es-ES" sz="1100" b="0" dirty="0">
                          <a:solidFill>
                            <a:sysClr val="windowText" lastClr="000000"/>
                          </a:solidFill>
                          <a:latin typeface="Garabatos" panose="02000503000000020003" pitchFamily="2" charset="0"/>
                        </a:rPr>
                        <a:t>) </a:t>
                      </a:r>
                      <a:r>
                        <a:rPr lang="es-ES" sz="1100" b="0" dirty="0" err="1">
                          <a:solidFill>
                            <a:sysClr val="windowText" lastClr="000000"/>
                          </a:solidFill>
                          <a:latin typeface="Garabatos" panose="02000503000000020003" pitchFamily="2" charset="0"/>
                        </a:rPr>
                        <a:t>attic</a:t>
                      </a:r>
                      <a:endParaRPr lang="es-ES" sz="1100" b="0" dirty="0">
                        <a:solidFill>
                          <a:sysClr val="windowText" lastClr="000000"/>
                        </a:solidFill>
                        <a:latin typeface="Garabatos" panose="02000503000000020003" pitchFamily="2" charset="0"/>
                      </a:endParaRPr>
                    </a:p>
                  </a:txBody>
                  <a:tcPr marT="41564" marB="41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50000"/>
                        </a:lnSpc>
                        <a:buAutoNum type="alphaLcParenBoth"/>
                      </a:pPr>
                      <a:r>
                        <a:rPr lang="es-ES" sz="1100" b="0" dirty="0">
                          <a:solidFill>
                            <a:sysClr val="windowText" lastClr="000000"/>
                          </a:solidFill>
                          <a:latin typeface="Garabatos" panose="02000503000000020003" pitchFamily="2" charset="0"/>
                        </a:rPr>
                        <a:t> hall</a:t>
                      </a:r>
                    </a:p>
                  </a:txBody>
                  <a:tcPr marT="41564" marB="41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50000"/>
                        </a:lnSpc>
                        <a:buAutoNum type="alphaLcParenBoth"/>
                      </a:pPr>
                      <a:r>
                        <a:rPr lang="es-ES" sz="1100" b="0" dirty="0">
                          <a:solidFill>
                            <a:sysClr val="windowText" lastClr="000000"/>
                          </a:solidFill>
                          <a:latin typeface="Garabatos" panose="02000503000000020003" pitchFamily="2" charset="0"/>
                        </a:rPr>
                        <a:t> </a:t>
                      </a:r>
                      <a:r>
                        <a:rPr lang="es-ES" sz="1100" b="0" dirty="0" err="1">
                          <a:solidFill>
                            <a:sysClr val="windowText" lastClr="000000"/>
                          </a:solidFill>
                          <a:latin typeface="Garabatos" panose="02000503000000020003" pitchFamily="2" charset="0"/>
                        </a:rPr>
                        <a:t>bedroom</a:t>
                      </a:r>
                      <a:r>
                        <a:rPr lang="es-ES" sz="1100" b="0" dirty="0">
                          <a:solidFill>
                            <a:sysClr val="windowText" lastClr="000000"/>
                          </a:solidFill>
                          <a:latin typeface="Garabatos" panose="02000503000000020003" pitchFamily="2" charset="0"/>
                        </a:rPr>
                        <a:t>(s)</a:t>
                      </a:r>
                    </a:p>
                  </a:txBody>
                  <a:tcPr marT="41564" marB="41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029790"/>
                  </a:ext>
                </a:extLst>
              </a:tr>
              <a:tr h="8936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100" b="0" dirty="0">
                          <a:solidFill>
                            <a:sysClr val="windowText" lastClr="000000"/>
                          </a:solidFill>
                          <a:latin typeface="Garabatos" panose="02000503000000020003" pitchFamily="2" charset="0"/>
                        </a:rPr>
                        <a:t>(a) living </a:t>
                      </a:r>
                      <a:r>
                        <a:rPr lang="es-ES" sz="1100" b="0" dirty="0" err="1">
                          <a:solidFill>
                            <a:sysClr val="windowText" lastClr="000000"/>
                          </a:solidFill>
                          <a:latin typeface="Garabatos" panose="02000503000000020003" pitchFamily="2" charset="0"/>
                        </a:rPr>
                        <a:t>room</a:t>
                      </a:r>
                      <a:r>
                        <a:rPr lang="es-ES" sz="1100" b="0" dirty="0">
                          <a:solidFill>
                            <a:sysClr val="windowText" lastClr="000000"/>
                          </a:solidFill>
                          <a:latin typeface="Garabatos" panose="02000503000000020003" pitchFamily="2" charset="0"/>
                        </a:rPr>
                        <a:t>(s)</a:t>
                      </a:r>
                    </a:p>
                  </a:txBody>
                  <a:tcPr marT="41564" marB="41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50000"/>
                        </a:lnSpc>
                        <a:buAutoNum type="alphaLcParenBoth"/>
                      </a:pPr>
                      <a:r>
                        <a:rPr lang="es-ES" sz="1100" b="0" dirty="0">
                          <a:solidFill>
                            <a:sysClr val="windowText" lastClr="000000"/>
                          </a:solidFill>
                          <a:latin typeface="Garabatos" panose="02000503000000020003" pitchFamily="2" charset="0"/>
                        </a:rPr>
                        <a:t> </a:t>
                      </a:r>
                      <a:r>
                        <a:rPr lang="es-ES" sz="1100" b="0" dirty="0" err="1">
                          <a:solidFill>
                            <a:sysClr val="windowText" lastClr="000000"/>
                          </a:solidFill>
                          <a:latin typeface="Garabatos" panose="02000503000000020003" pitchFamily="2" charset="0"/>
                        </a:rPr>
                        <a:t>porch</a:t>
                      </a:r>
                      <a:endParaRPr lang="es-ES" sz="1100" b="0" dirty="0">
                        <a:solidFill>
                          <a:sysClr val="windowText" lastClr="000000"/>
                        </a:solidFill>
                        <a:latin typeface="Garabatos" panose="02000503000000020003" pitchFamily="2" charset="0"/>
                      </a:endParaRPr>
                    </a:p>
                  </a:txBody>
                  <a:tcPr marT="41564" marB="41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100" b="0" dirty="0" err="1">
                          <a:solidFill>
                            <a:sysClr val="windowText" lastClr="000000"/>
                          </a:solidFill>
                          <a:latin typeface="Garabatos" panose="02000503000000020003" pitchFamily="2" charset="0"/>
                        </a:rPr>
                        <a:t>stairs</a:t>
                      </a:r>
                      <a:endParaRPr lang="es-ES" sz="1100" b="0" dirty="0">
                        <a:solidFill>
                          <a:sysClr val="windowText" lastClr="000000"/>
                        </a:solidFill>
                        <a:latin typeface="Garabatos" panose="02000503000000020003" pitchFamily="2" charset="0"/>
                      </a:endParaRPr>
                    </a:p>
                  </a:txBody>
                  <a:tcPr marT="41564" marB="41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100" b="0" dirty="0">
                          <a:solidFill>
                            <a:sysClr val="windowText" lastClr="000000"/>
                          </a:solidFill>
                          <a:latin typeface="Garabatos" panose="02000503000000020003" pitchFamily="2" charset="0"/>
                        </a:rPr>
                        <a:t>(a) </a:t>
                      </a:r>
                      <a:r>
                        <a:rPr lang="es-ES" sz="1100" b="0" dirty="0" err="1">
                          <a:solidFill>
                            <a:sysClr val="windowText" lastClr="000000"/>
                          </a:solidFill>
                          <a:latin typeface="Garabatos" panose="02000503000000020003" pitchFamily="2" charset="0"/>
                        </a:rPr>
                        <a:t>laundry</a:t>
                      </a:r>
                      <a:r>
                        <a:rPr lang="es-ES" sz="1100" b="0" dirty="0">
                          <a:solidFill>
                            <a:sysClr val="windowText" lastClr="000000"/>
                          </a:solidFill>
                          <a:latin typeface="Garabatos" panose="02000503000000020003" pitchFamily="2" charset="0"/>
                        </a:rPr>
                        <a:t> </a:t>
                      </a:r>
                      <a:r>
                        <a:rPr lang="es-ES" sz="1100" b="0" dirty="0" err="1">
                          <a:solidFill>
                            <a:sysClr val="windowText" lastClr="000000"/>
                          </a:solidFill>
                          <a:latin typeface="Garabatos" panose="02000503000000020003" pitchFamily="2" charset="0"/>
                        </a:rPr>
                        <a:t>room</a:t>
                      </a:r>
                      <a:endParaRPr lang="es-ES" sz="1100" b="0" dirty="0">
                        <a:solidFill>
                          <a:sysClr val="windowText" lastClr="000000"/>
                        </a:solidFill>
                        <a:latin typeface="Garabatos" panose="02000503000000020003" pitchFamily="2" charset="0"/>
                      </a:endParaRPr>
                    </a:p>
                  </a:txBody>
                  <a:tcPr marT="41564" marB="41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50000"/>
                        </a:lnSpc>
                        <a:buAutoNum type="alphaLcParenBoth"/>
                      </a:pPr>
                      <a:r>
                        <a:rPr lang="es-ES" sz="1100" b="0" dirty="0">
                          <a:solidFill>
                            <a:sysClr val="windowText" lastClr="000000"/>
                          </a:solidFill>
                          <a:latin typeface="Garabatos" panose="02000503000000020003" pitchFamily="2" charset="0"/>
                        </a:rPr>
                        <a:t> </a:t>
                      </a:r>
                      <a:r>
                        <a:rPr lang="es-ES" sz="1100" b="0" dirty="0" err="1">
                          <a:solidFill>
                            <a:sysClr val="windowText" lastClr="000000"/>
                          </a:solidFill>
                          <a:latin typeface="Garabatos" panose="02000503000000020003" pitchFamily="2" charset="0"/>
                        </a:rPr>
                        <a:t>basement</a:t>
                      </a:r>
                      <a:endParaRPr lang="es-ES" sz="1100" b="0" dirty="0">
                        <a:solidFill>
                          <a:sysClr val="windowText" lastClr="000000"/>
                        </a:solidFill>
                        <a:latin typeface="Garabatos" panose="02000503000000020003" pitchFamily="2" charset="0"/>
                      </a:endParaRPr>
                    </a:p>
                  </a:txBody>
                  <a:tcPr marT="41564" marB="41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50000"/>
                        </a:lnSpc>
                        <a:buAutoNum type="alphaLcParenBoth"/>
                      </a:pPr>
                      <a:r>
                        <a:rPr lang="es-ES" sz="1100" b="0" dirty="0">
                          <a:solidFill>
                            <a:sysClr val="windowText" lastClr="000000"/>
                          </a:solidFill>
                          <a:latin typeface="Garabatos" panose="02000503000000020003" pitchFamily="2" charset="0"/>
                        </a:rPr>
                        <a:t> </a:t>
                      </a:r>
                      <a:r>
                        <a:rPr lang="es-ES" sz="1100" b="0" dirty="0" err="1">
                          <a:solidFill>
                            <a:sysClr val="windowText" lastClr="000000"/>
                          </a:solidFill>
                          <a:latin typeface="Garabatos" panose="02000503000000020003" pitchFamily="2" charset="0"/>
                        </a:rPr>
                        <a:t>kitchen</a:t>
                      </a:r>
                      <a:endParaRPr lang="es-ES" sz="1100" b="0" dirty="0">
                        <a:solidFill>
                          <a:sysClr val="windowText" lastClr="000000"/>
                        </a:solidFill>
                        <a:latin typeface="Garabatos" panose="02000503000000020003" pitchFamily="2" charset="0"/>
                      </a:endParaRPr>
                    </a:p>
                  </a:txBody>
                  <a:tcPr marT="41564" marB="41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91195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08880" y="4638350"/>
            <a:ext cx="1174459" cy="553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Garabatos" panose="02000503000000020003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49761" y="4664287"/>
            <a:ext cx="1078665" cy="60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Garabatos" panose="02000503000000020003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17239" y="4711006"/>
            <a:ext cx="1174459" cy="553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Garabatos" panose="02000503000000020003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16231" y="4672569"/>
            <a:ext cx="1104695" cy="553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Garabatos" panose="02000503000000020003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85699" y="4758725"/>
            <a:ext cx="1174459" cy="553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Garabatos" panose="02000503000000020003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78664" y="4711006"/>
            <a:ext cx="1174459" cy="553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Garabatos" panose="02000503000000020003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0491" y="5523754"/>
            <a:ext cx="1174459" cy="563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Garabatos" panose="02000503000000020003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62242" y="5589710"/>
            <a:ext cx="1115943" cy="558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Garabatos" panose="02000503000000020003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15753" y="5523754"/>
            <a:ext cx="1174459" cy="453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Garabatos" panose="02000503000000020003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0" y="5523754"/>
            <a:ext cx="1174459" cy="665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Garabatos" panose="02000503000000020003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33693" y="5556154"/>
            <a:ext cx="1174459" cy="588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Garabatos" panose="02000503000000020003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56967" y="5622336"/>
            <a:ext cx="1174459" cy="431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Garabatos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76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Porch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31" y="1593168"/>
            <a:ext cx="6090407" cy="4301581"/>
          </a:xfrm>
          <a:prstGeom prst="rect">
            <a:avLst/>
          </a:prstGeom>
        </p:spPr>
      </p:pic>
      <p:pic>
        <p:nvPicPr>
          <p:cNvPr id="2" name="Porch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750" y="4935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Kitchen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11" y="1065053"/>
            <a:ext cx="5176705" cy="4921975"/>
          </a:xfrm>
          <a:prstGeom prst="rect">
            <a:avLst/>
          </a:prstGeom>
        </p:spPr>
      </p:pic>
      <p:pic>
        <p:nvPicPr>
          <p:cNvPr id="2" name="Kitchen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6955" y="4935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7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Dining Room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473200"/>
            <a:ext cx="7632700" cy="4351337"/>
          </a:xfrm>
          <a:prstGeom prst="rect">
            <a:avLst/>
          </a:prstGeom>
        </p:spPr>
      </p:pic>
      <p:pic>
        <p:nvPicPr>
          <p:cNvPr id="2" name="Dining Room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750" y="5355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3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Living Room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8" y="1473200"/>
            <a:ext cx="7631983" cy="4351337"/>
          </a:xfrm>
          <a:prstGeom prst="rect">
            <a:avLst/>
          </a:prstGeom>
        </p:spPr>
      </p:pic>
      <p:pic>
        <p:nvPicPr>
          <p:cNvPr id="2" name="Living Room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750" y="530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0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Bedroom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488" y="1305564"/>
            <a:ext cx="6607024" cy="4661586"/>
          </a:xfrm>
          <a:prstGeom prst="rect">
            <a:avLst/>
          </a:prstGeom>
        </p:spPr>
      </p:pic>
      <p:pic>
        <p:nvPicPr>
          <p:cNvPr id="2" name="Bedroom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750" y="530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1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Bathroom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18" y="1266738"/>
            <a:ext cx="6825033" cy="4826087"/>
          </a:xfrm>
          <a:prstGeom prst="rect">
            <a:avLst/>
          </a:prstGeom>
        </p:spPr>
      </p:pic>
      <p:pic>
        <p:nvPicPr>
          <p:cNvPr id="2" name="Bathroom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750" y="5355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6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Hall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501" y="1266738"/>
            <a:ext cx="3275467" cy="4826087"/>
          </a:xfrm>
          <a:prstGeom prst="rect">
            <a:avLst/>
          </a:prstGeom>
        </p:spPr>
      </p:pic>
      <p:pic>
        <p:nvPicPr>
          <p:cNvPr id="2" name="Hall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750" y="4935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0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Stairs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48"/>
          <a:stretch/>
        </p:blipFill>
        <p:spPr>
          <a:xfrm>
            <a:off x="755650" y="1473200"/>
            <a:ext cx="7644966" cy="4441039"/>
          </a:xfrm>
          <a:prstGeom prst="rect">
            <a:avLst/>
          </a:prstGeom>
        </p:spPr>
      </p:pic>
      <p:pic>
        <p:nvPicPr>
          <p:cNvPr id="2" name="Stairs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750" y="5650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69</TotalTime>
  <Words>87</Words>
  <Application>Microsoft Office PowerPoint</Application>
  <PresentationFormat>On-screen Show (4:3)</PresentationFormat>
  <Paragraphs>29</Paragraphs>
  <Slides>15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Sassoon Infant Rg</vt:lpstr>
      <vt:lpstr>Arial</vt:lpstr>
      <vt:lpstr>Garabatos</vt:lpstr>
      <vt:lpstr>Calibri</vt:lpstr>
      <vt:lpstr>Office Theme</vt:lpstr>
      <vt:lpstr>PowerPoint Presentation</vt:lpstr>
      <vt:lpstr>Porch</vt:lpstr>
      <vt:lpstr>Kitchen</vt:lpstr>
      <vt:lpstr>Dining Room</vt:lpstr>
      <vt:lpstr>Living Room</vt:lpstr>
      <vt:lpstr>Bedroom</vt:lpstr>
      <vt:lpstr>Bathroom</vt:lpstr>
      <vt:lpstr>Hall</vt:lpstr>
      <vt:lpstr>Stairs</vt:lpstr>
      <vt:lpstr>Basement</vt:lpstr>
      <vt:lpstr>Attic</vt:lpstr>
      <vt:lpstr>Laundry Room</vt:lpstr>
      <vt:lpstr>Now It’s Your Turn!</vt:lpstr>
      <vt:lpstr>Now It’s Your Turn!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Imogen Jones</dc:creator>
  <cp:lastModifiedBy>Imogen Jones</cp:lastModifiedBy>
  <cp:revision>20</cp:revision>
  <dcterms:created xsi:type="dcterms:W3CDTF">2017-08-01T14:31:22Z</dcterms:created>
  <dcterms:modified xsi:type="dcterms:W3CDTF">2017-09-07T09:58:17Z</dcterms:modified>
</cp:coreProperties>
</file>